
<file path=[Content_Types].xml><?xml version="1.0" encoding="utf-8"?>
<Types xmlns="http://schemas.openxmlformats.org/package/2006/content-types">
  <Override PartName="/ppt/slideLayouts/slideLayout10.xml" ContentType="application/vnd.openxmlformats-officedocument.presentationml.slideLayout+xml"/>
  <Default Extension="gif" ContentType="image/gif"/>
  <Override PartName="/ppt/slides/slide69.xml" ContentType="application/vnd.openxmlformats-officedocument.presentationml.slide+xml"/>
  <Override PartName="/ppt/slides/slide14.xml" ContentType="application/vnd.openxmlformats-officedocument.presentationml.slide+xml"/>
  <Default Extension="rels" ContentType="application/vnd.openxmlformats-package.relationships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68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66.xml" ContentType="application/vnd.openxmlformats-officedocument.presentationml.slide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65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slides/slide64.xml" ContentType="application/vnd.openxmlformats-officedocument.presentationml.slide+xml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theme/theme2.xml" ContentType="application/vnd.openxmlformats-officedocument.theme+xml"/>
  <Override PartName="/ppt/slides/slide23.xml" ContentType="application/vnd.openxmlformats-officedocument.presentationml.slide+xml"/>
  <Override PartName="/ppt/slides/slide3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s/slide70.xml" ContentType="application/vnd.openxmlformats-officedocument.presentationml.slide+xml"/>
  <Override PartName="/ppt/slides/slide31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C89A4"/>
    <a:srgbClr val="FF0F0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9E5B0-4BE9-E54B-885A-26AA9BD43801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DCA17-6991-DD40-A0E5-3449313B9B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DCA17-6991-DD40-A0E5-3449313B9BF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DCA17-6991-DD40-A0E5-3449313B9BF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DCA17-6991-DD40-A0E5-3449313B9BFD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2825"/>
            <a:ext cx="8229600" cy="2136775"/>
          </a:xfrm>
        </p:spPr>
        <p:txBody>
          <a:bodyPr anchor="b" anchorCtr="0">
            <a:noAutofit/>
          </a:bodyPr>
          <a:lstStyle>
            <a:lvl1pPr>
              <a:defRPr sz="5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64424"/>
            <a:ext cx="8229600" cy="1174375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44865"/>
            <a:ext cx="8229600" cy="107164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1" kern="1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274320"/>
            <a:ext cx="8229600" cy="2971800"/>
          </a:xfrm>
          <a:effectLst>
            <a:outerShdw blurRad="114300" sx="103000" sy="103000" algn="ctr" rotWithShape="0">
              <a:schemeClr val="bg1">
                <a:lumMod val="75000"/>
                <a:lumOff val="25000"/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329953"/>
            <a:ext cx="7924801" cy="131837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22776" y="274639"/>
            <a:ext cx="1452283" cy="53736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871447" cy="5373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8435"/>
            <a:ext cx="8229600" cy="1362075"/>
          </a:xfrm>
        </p:spPr>
        <p:txBody>
          <a:bodyPr anchor="b" anchorCtr="0">
            <a:no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430401"/>
            <a:ext cx="8229600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3931920" cy="38735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1774825"/>
            <a:ext cx="3931920" cy="38735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77788"/>
            <a:ext cx="3931920" cy="739776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62199"/>
            <a:ext cx="3931920" cy="32861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577788"/>
            <a:ext cx="3931920" cy="739776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362199"/>
            <a:ext cx="3931920" cy="32861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0"/>
            <a:ext cx="3840480" cy="1162050"/>
          </a:xfrm>
        </p:spPr>
        <p:txBody>
          <a:bodyPr anchor="b">
            <a:normAutofit/>
          </a:bodyPr>
          <a:lstStyle>
            <a:lvl1pPr algn="ctr">
              <a:defRPr sz="30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6320" y="273050"/>
            <a:ext cx="3840480" cy="53752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600201"/>
            <a:ext cx="3840480" cy="37338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3840480" cy="1161288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6320" y="274320"/>
            <a:ext cx="3840480" cy="5376672"/>
          </a:xfrm>
          <a:effectLst>
            <a:outerShdw blurRad="114300" sx="103000" sy="103000" algn="ctr" rotWithShape="0">
              <a:schemeClr val="bg1">
                <a:lumMod val="75000"/>
                <a:lumOff val="25000"/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840480" cy="373075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61565"/>
            <a:ext cx="8229600" cy="3877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58832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85C08B2-EEB0-9544-A0CE-4A38DD9C6FD4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5494" y="58832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58832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58E41C-4B64-5642-8360-C959779B28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comb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Tx/>
        <a:buBlip>
          <a:blip r:embed="rId14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Tx/>
        <a:buBlip>
          <a:blip r:embed="rId1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jpeg"/><Relationship Id="rId3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jpeg"/><Relationship Id="rId3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1.gi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3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5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6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7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8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9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1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2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3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4.gif"/><Relationship Id="rId3" Type="http://schemas.openxmlformats.org/officeDocument/2006/relationships/image" Target="../media/image75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6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7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8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9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0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reworks.jpg"/>
          <p:cNvPicPr>
            <a:picLocks noChangeAspect="1"/>
          </p:cNvPicPr>
          <p:nvPr/>
        </p:nvPicPr>
        <p:blipFill>
          <a:blip r:embed="rId2">
            <a:alphaModFix amt="47000"/>
            <a:lum bright="11000" contrast="7000"/>
          </a:blip>
          <a:stretch>
            <a:fillRect/>
          </a:stretch>
        </p:blipFill>
        <p:spPr>
          <a:xfrm>
            <a:off x="69336" y="-7586"/>
            <a:ext cx="9074664" cy="6347458"/>
          </a:xfrm>
          <a:prstGeom prst="rect">
            <a:avLst/>
          </a:prstGeom>
        </p:spPr>
      </p:pic>
      <p:sp>
        <p:nvSpPr>
          <p:cNvPr id="4" name="Down Ribbon 3"/>
          <p:cNvSpPr/>
          <p:nvPr/>
        </p:nvSpPr>
        <p:spPr>
          <a:xfrm rot="20068665">
            <a:off x="2476452" y="2528382"/>
            <a:ext cx="4953000" cy="2359524"/>
          </a:xfrm>
          <a:prstGeom prst="ribb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0166479">
            <a:off x="246751" y="1668149"/>
            <a:ext cx="8229600" cy="2617246"/>
          </a:xfrm>
        </p:spPr>
        <p:txBody>
          <a:bodyPr/>
          <a:lstStyle/>
          <a:p>
            <a:r>
              <a:rPr lang="en-US" sz="5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nell Roundhand"/>
              </a:rPr>
              <a:t>Vocabulary </a:t>
            </a:r>
            <a:r>
              <a:rPr lang="en-US" sz="5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nell Roundhand"/>
              </a:rPr>
              <a:t/>
            </a:r>
            <a:br>
              <a:rPr lang="en-US" sz="5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nell Roundhand"/>
              </a:rPr>
            </a:br>
            <a:r>
              <a:rPr lang="en-US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nell Roundhand"/>
              </a:rPr>
              <a:t>#26</a:t>
            </a:r>
            <a:endParaRPr lang="en-US" sz="2800" b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Snell Roundhan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0173564">
            <a:off x="457200" y="4464424"/>
            <a:ext cx="8229600" cy="1174375"/>
          </a:xfrm>
        </p:spPr>
        <p:txBody>
          <a:bodyPr/>
          <a:lstStyle/>
          <a:p>
            <a:r>
              <a:rPr lang="en-US" dirty="0" smtClean="0"/>
              <a:t>                        2011 year vocabulary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20104473">
            <a:off x="2764366" y="2067119"/>
            <a:ext cx="270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additional words from week 7 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Advocate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3124200" cy="3873500"/>
          </a:xfrm>
        </p:spPr>
        <p:txBody>
          <a:bodyPr/>
          <a:lstStyle/>
          <a:p>
            <a:r>
              <a:rPr lang="en-US" dirty="0" smtClean="0"/>
              <a:t>Recommends , Push / Support for something.</a:t>
            </a:r>
            <a:endParaRPr lang="en-US" dirty="0"/>
          </a:p>
        </p:txBody>
      </p:sp>
      <p:pic>
        <p:nvPicPr>
          <p:cNvPr id="5" name="Content Placeholder 4" descr="PHXprotest52910-8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671" b="-15671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4754880" y="1417639"/>
            <a:ext cx="4224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guess they weren’t ashamed to stand up </a:t>
            </a:r>
          </a:p>
          <a:p>
            <a:r>
              <a:rPr lang="en-US" dirty="0" smtClean="0"/>
              <a:t>For equality ! :D All camped out &amp; stuff !</a:t>
            </a:r>
            <a:endParaRPr lang="en-US" dirty="0"/>
          </a:p>
        </p:txBody>
      </p:sp>
      <p:sp>
        <p:nvSpPr>
          <p:cNvPr id="7" name="Sun 6"/>
          <p:cNvSpPr/>
          <p:nvPr/>
        </p:nvSpPr>
        <p:spPr>
          <a:xfrm>
            <a:off x="1752600" y="914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Artisan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3124200" cy="3873500"/>
          </a:xfrm>
        </p:spPr>
        <p:txBody>
          <a:bodyPr/>
          <a:lstStyle/>
          <a:p>
            <a:r>
              <a:rPr lang="en-US" dirty="0" smtClean="0"/>
              <a:t>Skilled manual worker , a craftsman !</a:t>
            </a:r>
            <a:endParaRPr lang="en-US" dirty="0"/>
          </a:p>
        </p:txBody>
      </p:sp>
      <p:pic>
        <p:nvPicPr>
          <p:cNvPr id="5" name="Content Placeholder 4" descr="home-improvement-the-complete-sec-large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21090" r="-21090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2971800" y="22860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57800" y="1417638"/>
            <a:ext cx="32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My Favorite Nick at Nick Show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Ascetic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Enforces self discipline, denies self of certain freedoms.</a:t>
            </a:r>
            <a:endParaRPr lang="en-US" dirty="0"/>
          </a:p>
        </p:txBody>
      </p:sp>
      <p:pic>
        <p:nvPicPr>
          <p:cNvPr id="5" name="Content Placeholder 4" descr="burka-150x150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758" r="-758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762000" y="2819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4257040"/>
          <a:ext cx="3429000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ndale Mono"/>
                        </a:rPr>
                        <a:t>synonyms</a:t>
                      </a:r>
                      <a:endParaRPr lang="en-US" sz="3200" dirty="0">
                        <a:solidFill>
                          <a:schemeClr val="bg2">
                            <a:lumMod val="10000"/>
                          </a:schemeClr>
                        </a:solidFill>
                        <a:latin typeface="Andale Mono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Capitals"/>
                        </a:rPr>
                        <a:t>Abstinent</a:t>
                      </a:r>
                      <a:endParaRPr lang="en-US" sz="2400" dirty="0">
                        <a:solidFill>
                          <a:srgbClr val="FF0000"/>
                        </a:solidFill>
                        <a:latin typeface="Capital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Capitals"/>
                        </a:rPr>
                        <a:t>Frugal</a:t>
                      </a:r>
                      <a:endParaRPr lang="en-US" sz="2400" dirty="0">
                        <a:solidFill>
                          <a:srgbClr val="FF0000"/>
                        </a:solidFill>
                        <a:latin typeface="Capitals"/>
                      </a:endParaRPr>
                    </a:p>
                  </a:txBody>
                  <a:tcPr/>
                </a:tc>
              </a:tr>
              <a:tr h="14732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0000"/>
                          </a:solidFill>
                          <a:latin typeface="Capitals"/>
                        </a:rPr>
                        <a:t>Austere</a:t>
                      </a:r>
                      <a:endParaRPr lang="en-US" sz="2400" dirty="0">
                        <a:solidFill>
                          <a:srgbClr val="FF0000"/>
                        </a:solidFill>
                        <a:latin typeface="Capital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Charlatan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pretender, posing to be something your not. Being fake !</a:t>
            </a:r>
            <a:endParaRPr lang="en-US" dirty="0"/>
          </a:p>
        </p:txBody>
      </p:sp>
      <p:pic>
        <p:nvPicPr>
          <p:cNvPr id="7" name="Content Placeholder 6" descr="rupau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182" b="-6182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4662547" y="1417638"/>
            <a:ext cx="3275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a creepy transformation ! 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Hedonist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Life devoted to sinful  pleasurable things</a:t>
            </a:r>
            <a:endParaRPr lang="en-US" dirty="0"/>
          </a:p>
        </p:txBody>
      </p:sp>
      <p:pic>
        <p:nvPicPr>
          <p:cNvPr id="5" name="Content Placeholder 4" descr="Hugh-Hefner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5012" r="-25012"/>
          <a:stretch>
            <a:fillRect/>
          </a:stretch>
        </p:blipFill>
        <p:spPr>
          <a:xfrm>
            <a:off x="4754880" y="1774825"/>
            <a:ext cx="2560320" cy="3873500"/>
          </a:xfrm>
        </p:spPr>
      </p:pic>
      <p:pic>
        <p:nvPicPr>
          <p:cNvPr id="6" name="Picture 5" descr="1198-playboy-msn-backgroun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774825"/>
            <a:ext cx="1676400" cy="3559176"/>
          </a:xfrm>
          <a:prstGeom prst="rect">
            <a:avLst/>
          </a:prstGeom>
        </p:spPr>
      </p:pic>
      <p:sp>
        <p:nvSpPr>
          <p:cNvPr id="8" name="Sun 7"/>
          <p:cNvSpPr/>
          <p:nvPr/>
        </p:nvSpPr>
        <p:spPr>
          <a:xfrm>
            <a:off x="3474720" y="1417638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Delivers a speech/oration  </a:t>
            </a:r>
          </a:p>
          <a:p>
            <a:r>
              <a:rPr lang="en-US" dirty="0" smtClean="0"/>
              <a:t>I remember this by the letters ORA – that’s how oral starts off an oral speech !</a:t>
            </a:r>
            <a:endParaRPr lang="en-US" dirty="0"/>
          </a:p>
        </p:txBody>
      </p:sp>
      <p:pic>
        <p:nvPicPr>
          <p:cNvPr id="5" name="Content Placeholder 4" descr="aa_king_subj_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9224" r="-19224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5410200" y="1417638"/>
            <a:ext cx="289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January 21</a:t>
            </a:r>
            <a:r>
              <a:rPr lang="en-US" baseline="30000" dirty="0" smtClean="0"/>
              <a:t>st</a:t>
            </a:r>
            <a:r>
              <a:rPr lang="en-US" dirty="0" smtClean="0"/>
              <a:t> ! Day of birth 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Adversary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 opponent or enemy</a:t>
            </a:r>
            <a:endParaRPr lang="en-US" dirty="0"/>
          </a:p>
        </p:txBody>
      </p:sp>
      <p:pic>
        <p:nvPicPr>
          <p:cNvPr id="5" name="Content Placeholder 4" descr="god-devi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2089" b="-32089"/>
          <a:stretch>
            <a:fillRect/>
          </a:stretch>
        </p:blipFill>
        <p:spPr/>
      </p:pic>
      <p:pic>
        <p:nvPicPr>
          <p:cNvPr id="6" name="Picture 5" descr="Duke vs UN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667000"/>
            <a:ext cx="3330466" cy="2146300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Raconteur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great teller of stories &amp; anecdotes </a:t>
            </a:r>
            <a:endParaRPr lang="en-US" dirty="0"/>
          </a:p>
        </p:txBody>
      </p:sp>
      <p:pic>
        <p:nvPicPr>
          <p:cNvPr id="6" name="Picture 5" descr="6a00d8341c630a53ef0112790d8ced28a4-800w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43200"/>
            <a:ext cx="4114908" cy="2905125"/>
          </a:xfrm>
          <a:prstGeom prst="rect">
            <a:avLst/>
          </a:prstGeom>
        </p:spPr>
      </p:pic>
      <p:pic>
        <p:nvPicPr>
          <p:cNvPr id="8" name="Content Placeholder 7" descr="onion_news2120_jpg_250x1000_q85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29589" r="-29589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Virtuoso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Specifically skilled at something. A talented person.</a:t>
            </a:r>
            <a:endParaRPr lang="en-US" dirty="0"/>
          </a:p>
        </p:txBody>
      </p:sp>
      <p:pic>
        <p:nvPicPr>
          <p:cNvPr id="5" name="Content Placeholder 4" descr="Img214556176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6137" r="-26137"/>
          <a:stretch>
            <a:fillRect/>
          </a:stretch>
        </p:blipFill>
        <p:spPr>
          <a:xfrm>
            <a:off x="6858000" y="1774825"/>
            <a:ext cx="1828800" cy="3873500"/>
          </a:xfrm>
        </p:spPr>
      </p:pic>
      <p:pic>
        <p:nvPicPr>
          <p:cNvPr id="6" name="Picture 5" descr="Img2145560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1774825"/>
            <a:ext cx="1153810" cy="3873499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43000" y="3276600"/>
          <a:ext cx="2590800" cy="148336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expert</a:t>
                      </a:r>
                      <a:endParaRPr lang="en-US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genious</a:t>
                      </a:r>
                      <a:endParaRPr lang="en-US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musician</a:t>
                      </a:r>
                      <a:endParaRPr lang="en-US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Extraneous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Unrelated to topic, irrelevant.</a:t>
            </a:r>
            <a:endParaRPr lang="en-US" dirty="0"/>
          </a:p>
        </p:txBody>
      </p:sp>
      <p:pic>
        <p:nvPicPr>
          <p:cNvPr id="7" name="Content Placeholder 6" descr="Screen shot 2011-03-14 at 8.59.08 PM.pn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4247" b="-64247"/>
          <a:stretch>
            <a:fillRect/>
          </a:stretch>
        </p:blipFill>
        <p:spPr>
          <a:xfrm>
            <a:off x="4389120" y="762000"/>
            <a:ext cx="4297680" cy="5562600"/>
          </a:xfrm>
        </p:spPr>
      </p:pic>
      <p:sp>
        <p:nvSpPr>
          <p:cNvPr id="8" name="TextBox 7"/>
          <p:cNvSpPr txBox="1"/>
          <p:nvPr/>
        </p:nvSpPr>
        <p:spPr>
          <a:xfrm>
            <a:off x="4724400" y="1774825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Definitely Incorrect !</a:t>
            </a:r>
            <a:endParaRPr lang="en-US" dirty="0"/>
          </a:p>
        </p:txBody>
      </p:sp>
      <p:sp>
        <p:nvSpPr>
          <p:cNvPr id="6" name="Sun 5"/>
          <p:cNvSpPr/>
          <p:nvPr/>
        </p:nvSpPr>
        <p:spPr>
          <a:xfrm>
            <a:off x="228600" y="860425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Clandestine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secret (usually illegal or immoral) </a:t>
            </a:r>
            <a:endParaRPr lang="en-US" dirty="0"/>
          </a:p>
        </p:txBody>
      </p:sp>
      <p:pic>
        <p:nvPicPr>
          <p:cNvPr id="6" name="Content Placeholder 5" descr="UndergroundRailroa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8762" r="-18762"/>
          <a:stretch>
            <a:fillRect/>
          </a:stretch>
        </p:blipFill>
        <p:spPr/>
      </p:pic>
      <p:sp>
        <p:nvSpPr>
          <p:cNvPr id="5" name="Sun 4"/>
          <p:cNvSpPr/>
          <p:nvPr/>
        </p:nvSpPr>
        <p:spPr>
          <a:xfrm>
            <a:off x="3474720" y="16002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Frivolous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 serious purpose or value</a:t>
            </a:r>
            <a:endParaRPr lang="en-US" dirty="0"/>
          </a:p>
        </p:txBody>
      </p:sp>
      <p:pic>
        <p:nvPicPr>
          <p:cNvPr id="5" name="Content Placeholder 4" descr="3776red_balloo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4019" r="-14019"/>
          <a:stretch>
            <a:fillRect/>
          </a:stretch>
        </p:blipFill>
        <p:spPr>
          <a:xfrm>
            <a:off x="4114800" y="1774825"/>
            <a:ext cx="2514600" cy="3873500"/>
          </a:xfrm>
        </p:spPr>
      </p:pic>
      <p:pic>
        <p:nvPicPr>
          <p:cNvPr id="6" name="Picture 5" descr="popped-red-ballo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774825"/>
            <a:ext cx="1676400" cy="387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89120" y="1232972"/>
            <a:ext cx="3200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Whoops I guess its trash now 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Incidental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a major part of something.</a:t>
            </a:r>
            <a:endParaRPr lang="en-US" dirty="0"/>
          </a:p>
        </p:txBody>
      </p:sp>
      <p:pic>
        <p:nvPicPr>
          <p:cNvPr id="12" name="Content Placeholder 11" descr="watermelon-74406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3413" r="-3413"/>
          <a:stretch>
            <a:fillRect/>
          </a:stretch>
        </p:blipFill>
        <p:spPr>
          <a:xfrm>
            <a:off x="4754880" y="1774825"/>
            <a:ext cx="2103120" cy="3873500"/>
          </a:xfrm>
        </p:spPr>
      </p:pic>
      <p:sp>
        <p:nvSpPr>
          <p:cNvPr id="13" name="TextBox 12"/>
          <p:cNvSpPr txBox="1"/>
          <p:nvPr/>
        </p:nvSpPr>
        <p:spPr>
          <a:xfrm>
            <a:off x="4754880" y="1417638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Totally edible</a:t>
            </a:r>
            <a:endParaRPr lang="en-US" dirty="0"/>
          </a:p>
        </p:txBody>
      </p:sp>
      <p:pic>
        <p:nvPicPr>
          <p:cNvPr id="14" name="Picture 13" descr="watermelon_seed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786970"/>
            <a:ext cx="1905000" cy="38613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58000" y="141763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 so much !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365577" y="1405493"/>
            <a:ext cx="483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|||</a:t>
            </a:r>
            <a:endParaRPr lang="en-US" dirty="0"/>
          </a:p>
        </p:txBody>
      </p:sp>
      <p:sp>
        <p:nvSpPr>
          <p:cNvPr id="9" name="Sun 8"/>
          <p:cNvSpPr/>
          <p:nvPr/>
        </p:nvSpPr>
        <p:spPr>
          <a:xfrm>
            <a:off x="533400" y="503238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400" y="2880360"/>
          <a:ext cx="3540423" cy="1483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4042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</a:rPr>
                        <a:t>minor</a:t>
                      </a:r>
                      <a:endParaRPr lang="en-US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</a:rPr>
                        <a:t>secondary</a:t>
                      </a:r>
                      <a:endParaRPr lang="en-US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</a:rPr>
                        <a:t>accompanyinig</a:t>
                      </a:r>
                      <a:endParaRPr lang="en-US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3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Inconsequential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important or significant !</a:t>
            </a:r>
            <a:endParaRPr lang="en-US" dirty="0"/>
          </a:p>
        </p:txBody>
      </p:sp>
      <p:pic>
        <p:nvPicPr>
          <p:cNvPr id="5" name="Content Placeholder 4" descr="Messenger_Service_SPAM_Filter-screenshot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0213" r="-20213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Irrelevant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Unrelated to something</a:t>
            </a:r>
            <a:endParaRPr lang="en-US" dirty="0"/>
          </a:p>
        </p:txBody>
      </p:sp>
      <p:pic>
        <p:nvPicPr>
          <p:cNvPr id="5" name="Content Placeholder 4" descr="jmo1916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3758" b="-1375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5257800" y="1313160"/>
            <a:ext cx="2775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What ??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2641600"/>
          <a:ext cx="2971800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inappropriate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unrelated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Beside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the point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Negligible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to be worth considering, &amp; small.</a:t>
            </a:r>
            <a:endParaRPr lang="en-US" dirty="0"/>
          </a:p>
        </p:txBody>
      </p:sp>
      <p:pic>
        <p:nvPicPr>
          <p:cNvPr id="5" name="Content Placeholder 4" descr="Screen shot 2011-03-14 at 9.34.42 PM.pn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3031" r="-3031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Peripheral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Situated/ Pertaining to the edge of an area.</a:t>
            </a:r>
            <a:endParaRPr lang="en-US" dirty="0"/>
          </a:p>
        </p:txBody>
      </p:sp>
      <p:pic>
        <p:nvPicPr>
          <p:cNvPr id="5" name="Content Placeholder 4" descr="434387836_91c7be4f9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3954" b="-23954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Petty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50800" dist="38100" dir="2700000" algn="tl" rotWithShape="0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Of little importance.</a:t>
            </a:r>
            <a:endParaRPr lang="en-US" dirty="0">
              <a:effectLst>
                <a:outerShdw blurRad="50800" dist="38100" dir="2700000" algn="tl" rotWithShape="0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5" name="Content Placeholder 4" descr="Screen shot 2011-03-14 at 9.49.42 PM.pn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8805" b="-28805"/>
          <a:stretch>
            <a:fillRect/>
          </a:stretch>
        </p:blipFill>
        <p:spPr>
          <a:xfrm>
            <a:off x="4754880" y="274638"/>
            <a:ext cx="3931920" cy="6811962"/>
          </a:xfrm>
        </p:spPr>
      </p:pic>
      <p:sp>
        <p:nvSpPr>
          <p:cNvPr id="7" name="TextBox 6"/>
          <p:cNvSpPr txBox="1"/>
          <p:nvPr/>
        </p:nvSpPr>
        <p:spPr>
          <a:xfrm>
            <a:off x="4740230" y="1143000"/>
            <a:ext cx="3993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Petty Crime Locked Up For No Reason</a:t>
            </a:r>
            <a:endParaRPr lang="en-US" dirty="0"/>
          </a:p>
        </p:txBody>
      </p:sp>
      <p:sp>
        <p:nvSpPr>
          <p:cNvPr id="6" name="Sun 5"/>
          <p:cNvSpPr/>
          <p:nvPr/>
        </p:nvSpPr>
        <p:spPr>
          <a:xfrm>
            <a:off x="1066800" y="6858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Superficial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Pertaining to the surface</a:t>
            </a:r>
            <a:endParaRPr lang="en-US" dirty="0"/>
          </a:p>
        </p:txBody>
      </p:sp>
      <p:pic>
        <p:nvPicPr>
          <p:cNvPr id="5" name="Content Placeholder 4" descr="bur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0268" b="-1026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 rot="19586249">
            <a:off x="454284" y="3533036"/>
            <a:ext cx="3534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Snell Roundhand Black"/>
              </a:rPr>
              <a:t>Ewww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Snell Roundhand Black"/>
              </a:rPr>
              <a:t> !!</a:t>
            </a:r>
            <a:endParaRPr lang="en-US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Snell Roundhand Black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Trifling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Small value/cost.</a:t>
            </a:r>
            <a:endParaRPr lang="en-US" dirty="0"/>
          </a:p>
        </p:txBody>
      </p:sp>
      <p:pic>
        <p:nvPicPr>
          <p:cNvPr id="5" name="Content Placeholder 4" descr="penny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674" r="-674"/>
          <a:stretch>
            <a:fillRect/>
          </a:stretch>
        </p:blipFill>
        <p:spPr>
          <a:xfrm>
            <a:off x="6400800" y="1774825"/>
            <a:ext cx="2286000" cy="3873500"/>
          </a:xfrm>
        </p:spPr>
      </p:pic>
      <p:pic>
        <p:nvPicPr>
          <p:cNvPr id="6" name="Picture 5" descr="stack-o-mone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120" y="1774825"/>
            <a:ext cx="2202180" cy="38734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18323" y="851495"/>
            <a:ext cx="1145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V.S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Trivial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Matter or things of unimportance.</a:t>
            </a:r>
            <a:endParaRPr lang="en-US" dirty="0"/>
          </a:p>
        </p:txBody>
      </p:sp>
      <p:pic>
        <p:nvPicPr>
          <p:cNvPr id="5" name="Content Placeholder 4" descr="Broken-DVD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444" r="-1444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5105400" y="1417638"/>
            <a:ext cx="2457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 paid $3.00 for this ! </a:t>
            </a:r>
            <a:r>
              <a:rPr lang="en-US" dirty="0" err="1" smtClean="0">
                <a:sym typeface="Wingdings"/>
              </a:rPr>
              <a:t>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2880360"/>
          <a:ext cx="3931920" cy="306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1920"/>
              </a:tblGrid>
              <a:tr h="765810">
                <a:tc>
                  <a:txBody>
                    <a:bodyPr/>
                    <a:lstStyle/>
                    <a:p>
                      <a:r>
                        <a:rPr lang="en-US" sz="36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gradFill rotWithShape="1">
                            <a:gsLst>
                              <a:gs pos="0">
                                <a:srgbClr val="000000">
                                  <a:tint val="92000"/>
                                  <a:shade val="100000"/>
                                  <a:satMod val="150000"/>
                                </a:srgbClr>
                              </a:gs>
                              <a:gs pos="49000">
                                <a:srgbClr val="000000">
                                  <a:tint val="89000"/>
                                  <a:shade val="90000"/>
                                  <a:satMod val="150000"/>
                                </a:srgbClr>
                              </a:gs>
                              <a:gs pos="50000">
                                <a:srgbClr val="000000">
                                  <a:tint val="100000"/>
                                  <a:shade val="75000"/>
                                  <a:satMod val="150000"/>
                                </a:srgbClr>
                              </a:gs>
                              <a:gs pos="95000">
                                <a:srgbClr val="000000">
                                  <a:shade val="47000"/>
                                  <a:satMod val="150000"/>
                                </a:srgbClr>
                              </a:gs>
                              <a:gs pos="100000">
                                <a:srgbClr val="000000">
                                  <a:shade val="39000"/>
                                  <a:satMod val="150000"/>
                                </a:srgbClr>
                              </a:gs>
                            </a:gsLst>
                            <a:lin ang="5400000"/>
                          </a:gra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  <a:latin typeface="BlairMdITC TT Medium"/>
                        </a:rPr>
                        <a:t>Synonyms</a:t>
                      </a:r>
                      <a:endParaRPr lang="en-US" sz="3600" dirty="0">
                        <a:latin typeface="BlairMdITC TT Medium"/>
                      </a:endParaRPr>
                    </a:p>
                  </a:txBody>
                  <a:tcPr/>
                </a:tc>
              </a:tr>
              <a:tr h="76581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Minor</a:t>
                      </a:r>
                      <a:endParaRPr lang="en-US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6581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Insignificant</a:t>
                      </a:r>
                      <a:endParaRPr lang="en-US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6581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Slight</a:t>
                      </a:r>
                      <a:endParaRPr lang="en-US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Covert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openly recognized or displayed / acknowledged </a:t>
            </a:r>
            <a:endParaRPr lang="en-US" dirty="0"/>
          </a:p>
        </p:txBody>
      </p:sp>
      <p:pic>
        <p:nvPicPr>
          <p:cNvPr id="5" name="Content Placeholder 4" descr="Gabbysoftball2008003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671" b="-15671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3840480" y="1417638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29200" y="1066800"/>
            <a:ext cx="3852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dirty girl ! RIGHT IN FRONT OF </a:t>
            </a:r>
          </a:p>
          <a:p>
            <a:r>
              <a:rPr lang="en-US" dirty="0" smtClean="0"/>
              <a:t>COACH :D</a:t>
            </a:r>
          </a:p>
          <a:p>
            <a:r>
              <a:rPr lang="en-US" dirty="0" smtClean="0"/>
              <a:t>Suppose to be covert ! 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Acute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sharp or severe in effect; intense</a:t>
            </a:r>
            <a:endParaRPr lang="en-US" dirty="0"/>
          </a:p>
        </p:txBody>
      </p:sp>
      <p:pic>
        <p:nvPicPr>
          <p:cNvPr id="5" name="Content Placeholder 4" descr="cartoon31.pn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2414" r="-12414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5486400" y="1417638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Sheesh</a:t>
            </a:r>
            <a:r>
              <a:rPr lang="en-US" dirty="0" smtClean="0"/>
              <a:t> contractions !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67" y="2967335"/>
            <a:ext cx="47537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Ouch !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Astute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Clever and perceptive.</a:t>
            </a:r>
            <a:endParaRPr lang="en-US" dirty="0"/>
          </a:p>
        </p:txBody>
      </p:sp>
      <p:pic>
        <p:nvPicPr>
          <p:cNvPr id="7" name="Content Placeholder 6" descr="mother_teres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8501" r="-8501"/>
          <a:stretch>
            <a:fillRect/>
          </a:stretch>
        </p:blipFill>
        <p:spPr/>
      </p:pic>
      <p:sp>
        <p:nvSpPr>
          <p:cNvPr id="8" name="Sun 7"/>
          <p:cNvSpPr/>
          <p:nvPr/>
        </p:nvSpPr>
        <p:spPr>
          <a:xfrm>
            <a:off x="990600" y="914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Discerning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good judgment </a:t>
            </a:r>
            <a:endParaRPr lang="en-US" dirty="0"/>
          </a:p>
        </p:txBody>
      </p:sp>
      <p:pic>
        <p:nvPicPr>
          <p:cNvPr id="5" name="Content Placeholder 4" descr="choose_logo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4726" b="-4726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1066800" y="2819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Erudite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great knowledge.</a:t>
            </a:r>
            <a:endParaRPr lang="en-US" dirty="0"/>
          </a:p>
        </p:txBody>
      </p:sp>
      <p:pic>
        <p:nvPicPr>
          <p:cNvPr id="5" name="Content Placeholder 4" descr="A8417FAC4C754A2C8318D1E789414904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7540" b="-7540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Incisive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Straight to the point, and blunt.</a:t>
            </a:r>
            <a:endParaRPr lang="en-US" dirty="0"/>
          </a:p>
        </p:txBody>
      </p:sp>
      <p:pic>
        <p:nvPicPr>
          <p:cNvPr id="5" name="Content Placeholder 4" descr="1277323396-trump-youre-fire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773" b="-15773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4754880" y="1774825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 mean ! 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Ingenious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Clever and </a:t>
            </a:r>
            <a:r>
              <a:rPr lang="en-US" dirty="0" err="1" smtClean="0"/>
              <a:t>origninal</a:t>
            </a:r>
            <a:endParaRPr lang="en-US" dirty="0"/>
          </a:p>
        </p:txBody>
      </p:sp>
      <p:pic>
        <p:nvPicPr>
          <p:cNvPr id="5" name="Content Placeholder 4" descr="snuggie-tv-infomercia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758" r="-758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762000" y="2819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Judicious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Done with excellent judgment.</a:t>
            </a:r>
            <a:endParaRPr lang="en-US" dirty="0"/>
          </a:p>
        </p:txBody>
      </p:sp>
      <p:pic>
        <p:nvPicPr>
          <p:cNvPr id="5" name="Content Placeholder 4" descr="no-fast-foo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8911" b="-8911"/>
          <a:stretch>
            <a:fillRect/>
          </a:stretch>
        </p:blipFill>
        <p:spPr>
          <a:xfrm>
            <a:off x="4754880" y="1774825"/>
            <a:ext cx="1798320" cy="3873500"/>
          </a:xfrm>
        </p:spPr>
      </p:pic>
      <p:pic>
        <p:nvPicPr>
          <p:cNvPr id="6" name="Picture 5" descr="get-more-vegetables-in-your-di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2057399"/>
            <a:ext cx="1828800" cy="3298825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Perspicacious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complete </a:t>
            </a:r>
            <a:r>
              <a:rPr lang="en-US" dirty="0" err="1" smtClean="0"/>
              <a:t>understandment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Content Placeholder 6" descr="r235728_948390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4116" r="-14116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concern for the future.</a:t>
            </a:r>
            <a:endParaRPr lang="en-US" dirty="0"/>
          </a:p>
        </p:txBody>
      </p:sp>
      <p:pic>
        <p:nvPicPr>
          <p:cNvPr id="5" name="Content Placeholder 4" descr="TO DO List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6600" r="-16600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Savvy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Practical Knowledge</a:t>
            </a:r>
          </a:p>
          <a:p>
            <a:r>
              <a:rPr lang="en-US" dirty="0" smtClean="0"/>
              <a:t>Get the meaning of something</a:t>
            </a:r>
            <a:endParaRPr lang="en-US" dirty="0"/>
          </a:p>
        </p:txBody>
      </p:sp>
      <p:pic>
        <p:nvPicPr>
          <p:cNvPr id="5" name="Content Placeholder 4" descr="aca00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511" b="-15511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Furtive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3474720" cy="3873500"/>
          </a:xfrm>
        </p:spPr>
        <p:txBody>
          <a:bodyPr/>
          <a:lstStyle/>
          <a:p>
            <a:r>
              <a:rPr lang="en-US" dirty="0" smtClean="0"/>
              <a:t>Attempting not to be noticed due to feeling guilty</a:t>
            </a:r>
            <a:endParaRPr lang="en-US" dirty="0"/>
          </a:p>
        </p:txBody>
      </p:sp>
      <p:pic>
        <p:nvPicPr>
          <p:cNvPr id="5" name="Content Placeholder 4" descr="third-degree2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1566" b="-11566"/>
          <a:stretch>
            <a:fillRect/>
          </a:stretch>
        </p:blipFill>
        <p:spPr>
          <a:effectLst>
            <a:outerShdw blurRad="50800" dist="279400" dir="2700000" algn="tl" rotWithShape="0">
              <a:srgbClr val="FF0000">
                <a:alpha val="43000"/>
              </a:srgbClr>
            </a:outerShdw>
          </a:effectLst>
        </p:spPr>
      </p:pic>
      <p:sp>
        <p:nvSpPr>
          <p:cNvPr id="7" name="Sun 6"/>
          <p:cNvSpPr/>
          <p:nvPr/>
        </p:nvSpPr>
        <p:spPr>
          <a:xfrm>
            <a:off x="3474720" y="1417638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05400" y="1774825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Shame on you ! 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Acrid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Extremely sharp or bitter </a:t>
            </a:r>
          </a:p>
          <a:p>
            <a:pPr>
              <a:buNone/>
            </a:pPr>
            <a:r>
              <a:rPr lang="en-US" dirty="0" smtClean="0"/>
              <a:t>In taste, action, or emotion !</a:t>
            </a:r>
            <a:endParaRPr lang="en-US" dirty="0"/>
          </a:p>
        </p:txBody>
      </p:sp>
      <p:pic>
        <p:nvPicPr>
          <p:cNvPr id="5" name="Content Placeholder 4" descr="Unknown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335" r="-335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Extremely dry !</a:t>
            </a:r>
            <a:endParaRPr lang="en-US" dirty="0"/>
          </a:p>
        </p:txBody>
      </p:sp>
      <p:pic>
        <p:nvPicPr>
          <p:cNvPr id="5" name="Content Placeholder 4" descr="Hair8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7955" b="-7955"/>
          <a:stretch>
            <a:fillRect/>
          </a:stretch>
        </p:blipFill>
        <p:spPr>
          <a:xfrm>
            <a:off x="4754880" y="1959491"/>
            <a:ext cx="3931920" cy="3688834"/>
          </a:xfrm>
        </p:spPr>
      </p:pic>
      <p:sp>
        <p:nvSpPr>
          <p:cNvPr id="6" name="TextBox 5"/>
          <p:cNvSpPr txBox="1"/>
          <p:nvPr/>
        </p:nvSpPr>
        <p:spPr>
          <a:xfrm>
            <a:off x="4936867" y="1590159"/>
            <a:ext cx="3639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Ahh</a:t>
            </a:r>
            <a:r>
              <a:rPr lang="en-US" dirty="0" smtClean="0"/>
              <a:t> ! Moisturizer is much needed!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Aesthetic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Acknowledging beauty.</a:t>
            </a:r>
            <a:endParaRPr lang="en-US" dirty="0"/>
          </a:p>
        </p:txBody>
      </p:sp>
      <p:pic>
        <p:nvPicPr>
          <p:cNvPr id="5" name="Content Placeholder 4" descr="YoureBeautifu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7723" b="-17723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Atheistic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Pertaining to atheist.</a:t>
            </a:r>
            <a:endParaRPr lang="en-US" dirty="0"/>
          </a:p>
        </p:txBody>
      </p:sp>
      <p:pic>
        <p:nvPicPr>
          <p:cNvPr id="5" name="Content Placeholder 4" descr="housemate_atheist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9821" r="-19821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1066800" y="860425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Ambiguous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More than one meaning .. Can be perceived in many ways</a:t>
            </a:r>
            <a:endParaRPr lang="en-US" dirty="0"/>
          </a:p>
        </p:txBody>
      </p:sp>
      <p:pic>
        <p:nvPicPr>
          <p:cNvPr id="5" name="Content Placeholder 4" descr="1orang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3880" b="-23880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Ambivalent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Having mixed feelings about something or towards something.</a:t>
            </a:r>
            <a:endParaRPr lang="en-US" dirty="0"/>
          </a:p>
        </p:txBody>
      </p:sp>
      <p:pic>
        <p:nvPicPr>
          <p:cNvPr id="5" name="Content Placeholder 4" descr="i-love-you-like-i-love-my-brother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981" b="-981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1066800" y="860425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Coalesce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Merge .. Come together .. combine</a:t>
            </a:r>
            <a:endParaRPr lang="en-US" dirty="0"/>
          </a:p>
        </p:txBody>
      </p:sp>
      <p:pic>
        <p:nvPicPr>
          <p:cNvPr id="5" name="Content Placeholder 4" descr="1986-pepsico-acquires-kfc-merging-it-with-pizza-hut-and-taco-bell-granting-kfc-access-to-new-markets-through-franchise-partnership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551" b="-15551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Convalesce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20393270">
            <a:off x="457200" y="1774825"/>
            <a:ext cx="3931920" cy="3873500"/>
          </a:xfrm>
        </p:spPr>
        <p:txBody>
          <a:bodyPr/>
          <a:lstStyle/>
          <a:p>
            <a:r>
              <a:rPr lang="en-US" dirty="0" smtClean="0"/>
              <a:t>Restore health … Rest .. Recover</a:t>
            </a:r>
            <a:endParaRPr lang="en-US" dirty="0"/>
          </a:p>
        </p:txBody>
      </p:sp>
      <p:pic>
        <p:nvPicPr>
          <p:cNvPr id="7" name="Content Placeholder 6" descr="hsc4416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4594" b="-14594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Delusion</a:t>
            </a:r>
            <a:endParaRPr lang="en-US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false belief.</a:t>
            </a:r>
          </a:p>
          <a:p>
            <a:r>
              <a:rPr lang="en-US" dirty="0" smtClean="0"/>
              <a:t>a fixed false belief that is resistant to reason or confrontation</a:t>
            </a:r>
            <a:endParaRPr lang="en-US" dirty="0"/>
          </a:p>
        </p:txBody>
      </p:sp>
      <p:pic>
        <p:nvPicPr>
          <p:cNvPr id="5" name="Content Placeholder 4" descr="123475904937039.pn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4775" b="-64775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Allusion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Direct reference.</a:t>
            </a:r>
            <a:endParaRPr lang="en-US" dirty="0"/>
          </a:p>
        </p:txBody>
      </p:sp>
      <p:pic>
        <p:nvPicPr>
          <p:cNvPr id="5" name="Content Placeholder 4" descr="6a00d8341c5e0053ef0120a4fe6ff5970b-800wi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7778" r="-17778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838200" y="7620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2880360"/>
          <a:ext cx="228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reference</a:t>
                      </a:r>
                      <a:endParaRPr lang="en-US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mention</a:t>
                      </a:r>
                      <a:endParaRPr lang="en-US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hint</a:t>
                      </a:r>
                      <a:endParaRPr lang="en-US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Inconspicuous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</a:t>
            </a:r>
            <a:r>
              <a:rPr lang="en-US" dirty="0" err="1" smtClean="0"/>
              <a:t>noticable</a:t>
            </a:r>
            <a:endParaRPr lang="en-US" dirty="0"/>
          </a:p>
        </p:txBody>
      </p:sp>
      <p:pic>
        <p:nvPicPr>
          <p:cNvPr id="5" name="Content Placeholder 4" descr="tattoob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54424" b="-54424"/>
          <a:stretch>
            <a:fillRect/>
          </a:stretch>
        </p:blipFill>
        <p:spPr>
          <a:xfrm>
            <a:off x="4754880" y="1417638"/>
            <a:ext cx="3931920" cy="4230687"/>
          </a:xfrm>
        </p:spPr>
      </p:pic>
      <p:sp>
        <p:nvSpPr>
          <p:cNvPr id="6" name="TextBox 5"/>
          <p:cNvSpPr txBox="1"/>
          <p:nvPr/>
        </p:nvSpPr>
        <p:spPr>
          <a:xfrm>
            <a:off x="4754880" y="1774825"/>
            <a:ext cx="4198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art of makeup &amp; tanning spray paint</a:t>
            </a:r>
            <a:endParaRPr lang="en-US" dirty="0"/>
          </a:p>
        </p:txBody>
      </p:sp>
      <p:sp>
        <p:nvSpPr>
          <p:cNvPr id="7" name="Sun 6"/>
          <p:cNvSpPr/>
          <p:nvPr/>
        </p:nvSpPr>
        <p:spPr>
          <a:xfrm>
            <a:off x="2667000" y="1686957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Illusion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Deceptive appearance</a:t>
            </a:r>
            <a:endParaRPr lang="en-US" dirty="0"/>
          </a:p>
        </p:txBody>
      </p:sp>
      <p:pic>
        <p:nvPicPr>
          <p:cNvPr id="5" name="Content Placeholder 4" descr="GreenDotIllusion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758" r="-758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4240093" y="1417638"/>
            <a:ext cx="4903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Stare at the plus sign ! Watch the dots disappear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62000" y="2590800"/>
            <a:ext cx="34455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Wow !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Imprudent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Unwise and reckless</a:t>
            </a:r>
            <a:endParaRPr lang="en-US" dirty="0"/>
          </a:p>
        </p:txBody>
      </p:sp>
      <p:pic>
        <p:nvPicPr>
          <p:cNvPr id="5" name="Content Placeholder 4" descr="jump-off-cliff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258" b="-2258"/>
          <a:stretch>
            <a:fillRect/>
          </a:stretch>
        </p:blipFill>
        <p:spPr/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2636520"/>
          <a:ext cx="286512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1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Rash 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hasty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192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unwise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Impudent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Rude &amp; Disrespectful.</a:t>
            </a:r>
            <a:endParaRPr lang="en-US" dirty="0"/>
          </a:p>
        </p:txBody>
      </p:sp>
      <p:pic>
        <p:nvPicPr>
          <p:cNvPr id="5" name="Content Placeholder 4" descr="shenenehpam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41" b="-241"/>
          <a:stretch>
            <a:fillRect/>
          </a:stretch>
        </p:blipFill>
        <p:spPr/>
      </p:pic>
      <p:sp>
        <p:nvSpPr>
          <p:cNvPr id="6" name="Notched Right Arrow 5"/>
          <p:cNvSpPr/>
          <p:nvPr/>
        </p:nvSpPr>
        <p:spPr>
          <a:xfrm rot="3187673">
            <a:off x="5987796" y="2196084"/>
            <a:ext cx="978408" cy="484632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20081019">
            <a:off x="448690" y="3463345"/>
            <a:ext cx="4288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Sha</a:t>
            </a:r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-Nay-Nay</a:t>
            </a:r>
            <a:endParaRPr 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Indigenous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Belonging to a natural place.</a:t>
            </a:r>
            <a:endParaRPr lang="en-US" dirty="0"/>
          </a:p>
        </p:txBody>
      </p:sp>
      <p:pic>
        <p:nvPicPr>
          <p:cNvPr id="5" name="Content Placeholder 4" descr="AfricaFocusHom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3552" b="-13552"/>
          <a:stretch>
            <a:fillRect/>
          </a:stretch>
        </p:blipFill>
        <p:spPr/>
      </p:pic>
      <p:sp>
        <p:nvSpPr>
          <p:cNvPr id="7" name="Sun 6"/>
          <p:cNvSpPr/>
          <p:nvPr/>
        </p:nvSpPr>
        <p:spPr>
          <a:xfrm>
            <a:off x="838200" y="28956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Indigent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Extremely poor and needy</a:t>
            </a:r>
            <a:endParaRPr lang="en-US" dirty="0"/>
          </a:p>
        </p:txBody>
      </p:sp>
      <p:pic>
        <p:nvPicPr>
          <p:cNvPr id="5" name="Content Placeholder 4" descr="611starv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9640" r="-19640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1143000" y="31242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Indignant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Angry at unfairness.</a:t>
            </a:r>
            <a:endParaRPr lang="en-US" dirty="0"/>
          </a:p>
        </p:txBody>
      </p:sp>
      <p:pic>
        <p:nvPicPr>
          <p:cNvPr id="5" name="Content Placeholder 4" descr="5058693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3880" b="-23880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4754880" y="1590159"/>
            <a:ext cx="3518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Translation if  can’t speak </a:t>
            </a:r>
            <a:r>
              <a:rPr lang="en-US" dirty="0" err="1" smtClean="0"/>
              <a:t>spanish</a:t>
            </a:r>
            <a:endParaRPr lang="en-US" dirty="0" smtClean="0"/>
          </a:p>
          <a:p>
            <a:r>
              <a:rPr lang="en-US" dirty="0" smtClean="0"/>
              <a:t>No racism 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Intimate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2743200" cy="3873500"/>
          </a:xfrm>
        </p:spPr>
        <p:txBody>
          <a:bodyPr/>
          <a:lstStyle/>
          <a:p>
            <a:r>
              <a:rPr lang="en-US" dirty="0" smtClean="0"/>
              <a:t>Close, Private, Cozy and Personal.</a:t>
            </a:r>
            <a:endParaRPr lang="en-US" dirty="0"/>
          </a:p>
        </p:txBody>
      </p:sp>
      <p:pic>
        <p:nvPicPr>
          <p:cNvPr id="5" name="Content Placeholder 4" descr="katrina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671" b="-15671"/>
          <a:stretch>
            <a:fillRect/>
          </a:stretch>
        </p:blipFill>
        <p:spPr>
          <a:xfrm>
            <a:off x="4754880" y="1774825"/>
            <a:ext cx="2484120" cy="3873500"/>
          </a:xfrm>
        </p:spPr>
      </p:pic>
      <p:pic>
        <p:nvPicPr>
          <p:cNvPr id="6" name="Content Placeholder 4" descr="katrina5.jpg"/>
          <p:cNvPicPr>
            <a:picLocks noChangeAspect="1"/>
          </p:cNvPicPr>
          <p:nvPr/>
        </p:nvPicPr>
        <p:blipFill>
          <a:blip r:embed="rId2">
            <a:alphaModFix amt="54000"/>
          </a:blip>
          <a:srcRect t="-15671" b="-15671"/>
          <a:stretch>
            <a:fillRect/>
          </a:stretch>
        </p:blipFill>
        <p:spPr>
          <a:xfrm>
            <a:off x="5996940" y="1774825"/>
            <a:ext cx="2484120" cy="3873500"/>
          </a:xfrm>
          <a:prstGeom prst="rect">
            <a:avLst/>
          </a:prstGeom>
        </p:spPr>
      </p:pic>
      <p:sp>
        <p:nvSpPr>
          <p:cNvPr id="7" name="Sun 6"/>
          <p:cNvSpPr/>
          <p:nvPr/>
        </p:nvSpPr>
        <p:spPr>
          <a:xfrm>
            <a:off x="1066800" y="3200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Obscure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2514600" cy="3873500"/>
          </a:xfrm>
        </p:spPr>
        <p:txBody>
          <a:bodyPr/>
          <a:lstStyle/>
          <a:p>
            <a:r>
              <a:rPr lang="en-US" dirty="0" smtClean="0"/>
              <a:t> hard to understand, indistinct</a:t>
            </a:r>
            <a:endParaRPr lang="en-US" dirty="0"/>
          </a:p>
        </p:txBody>
      </p:sp>
      <p:pic>
        <p:nvPicPr>
          <p:cNvPr id="4" name="Picture 3" descr="rubix_cu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514600"/>
            <a:ext cx="1981200" cy="3517900"/>
          </a:xfrm>
          <a:prstGeom prst="rect">
            <a:avLst/>
          </a:prstGeom>
        </p:spPr>
      </p:pic>
      <p:sp>
        <p:nvSpPr>
          <p:cNvPr id="5" name="Sun 4"/>
          <p:cNvSpPr/>
          <p:nvPr/>
        </p:nvSpPr>
        <p:spPr>
          <a:xfrm>
            <a:off x="640080" y="33528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Obtuse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 dull-witted, simple-minded, imperceptive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57201" y="3258185"/>
          <a:ext cx="2590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Dull witted 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Simple minded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Thickheaded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 descr="patrick-best-photos-patrick-star-spongebob-2746152-338-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417638"/>
            <a:ext cx="2164080" cy="4648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2209044">
            <a:off x="6194988" y="851495"/>
            <a:ext cx="2301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C89A4"/>
                </a:solidFill>
                <a:effectLst/>
              </a:rPr>
              <a:t>DUH !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C89A4"/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 rot="2364664">
            <a:off x="7098597" y="2372320"/>
            <a:ext cx="142084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C89A4"/>
                </a:solidFill>
              </a:rPr>
              <a:t>DUH !</a:t>
            </a:r>
            <a:endParaRPr lang="en-US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C89A4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Ponderable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 consider carefully / something that is important - mental</a:t>
            </a:r>
            <a:endParaRPr lang="en-US" dirty="0"/>
          </a:p>
        </p:txBody>
      </p:sp>
      <p:pic>
        <p:nvPicPr>
          <p:cNvPr id="5" name="Content Placeholder 4" descr="istockphoto_279137-money-min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758" r="-75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2967335"/>
            <a:ext cx="485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$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87736" y="2967335"/>
            <a:ext cx="485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$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3177" y="2967335"/>
            <a:ext cx="485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$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Sly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Cleverly sneaky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 descr="il_570xN.191871117.jpg"/>
          <p:cNvPicPr>
            <a:picLocks noGrp="1" noChangeAspect="1"/>
          </p:cNvPicPr>
          <p:nvPr>
            <p:ph sz="half" idx="2"/>
          </p:nvPr>
        </p:nvPicPr>
        <p:blipFill>
          <a:blip r:embed="rId2">
            <a:alphaModFix/>
            <a:grayscl/>
          </a:blip>
          <a:srcRect t="-19149" b="-19149"/>
          <a:stretch>
            <a:fillRect/>
          </a:stretch>
        </p:blipFill>
        <p:spPr>
          <a:xfrm>
            <a:off x="4754880" y="1774825"/>
            <a:ext cx="3931920" cy="3873500"/>
          </a:xfrm>
          <a:noFill/>
        </p:spPr>
      </p:pic>
      <p:sp>
        <p:nvSpPr>
          <p:cNvPr id="6" name="TextBox 5"/>
          <p:cNvSpPr txBox="1"/>
          <p:nvPr/>
        </p:nvSpPr>
        <p:spPr>
          <a:xfrm>
            <a:off x="4754880" y="1417639"/>
            <a:ext cx="3929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craigslist</a:t>
            </a:r>
            <a:r>
              <a:rPr lang="en-US" dirty="0" smtClean="0"/>
              <a:t> killer had one of these </a:t>
            </a:r>
          </a:p>
          <a:p>
            <a:r>
              <a:rPr lang="en-US" dirty="0" smtClean="0"/>
              <a:t>Gun holster books! How rudely clever</a:t>
            </a:r>
            <a:endParaRPr lang="en-US" dirty="0"/>
          </a:p>
        </p:txBody>
      </p:sp>
      <p:sp>
        <p:nvSpPr>
          <p:cNvPr id="7" name="Sun 6"/>
          <p:cNvSpPr/>
          <p:nvPr/>
        </p:nvSpPr>
        <p:spPr>
          <a:xfrm>
            <a:off x="2514600" y="114957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kill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710" y="2276474"/>
            <a:ext cx="3093170" cy="28289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74145" y="5278993"/>
            <a:ext cx="4455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Engravers MT"/>
              </a:rPr>
              <a:t>		</a:t>
            </a:r>
            <a:r>
              <a:rPr lang="en-US" sz="28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Engravers MT"/>
              </a:rPr>
              <a:t>Craiglist</a:t>
            </a:r>
            <a:r>
              <a:rPr lang="en-US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Engravers MT"/>
              </a:rPr>
              <a:t> 			 killer </a:t>
            </a:r>
            <a:endParaRPr lang="en-US" sz="2800" dirty="0">
              <a:latin typeface="Engravers MT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Ponderous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heavy looking, moving heavily, weighty - physical</a:t>
            </a:r>
            <a:endParaRPr lang="en-US" dirty="0"/>
          </a:p>
        </p:txBody>
      </p:sp>
      <p:pic>
        <p:nvPicPr>
          <p:cNvPr id="6" name="Content Placeholder 5" descr="1193691215_cd7f1a6ea6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0228" b="-10228"/>
          <a:stretch>
            <a:fillRect/>
          </a:stretch>
        </p:blipFill>
        <p:spPr/>
      </p:pic>
      <p:sp>
        <p:nvSpPr>
          <p:cNvPr id="5" name="Sun 4"/>
          <p:cNvSpPr/>
          <p:nvPr/>
        </p:nvSpPr>
        <p:spPr>
          <a:xfrm>
            <a:off x="609600" y="914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486400" y="955973"/>
            <a:ext cx="23162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EWW !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Abridge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1589555">
            <a:off x="457200" y="1774825"/>
            <a:ext cx="3931920" cy="3873500"/>
          </a:xfrm>
        </p:spPr>
        <p:txBody>
          <a:bodyPr/>
          <a:lstStyle/>
          <a:p>
            <a:r>
              <a:rPr lang="en-US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To shorten, to reduce.</a:t>
            </a:r>
            <a:endParaRPr lang="en-US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Content Placeholder 4" descr="subtraction_classroom_poster-p228905110906799604tdcp_400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758" r="-758"/>
          <a:stretch>
            <a:fillRect/>
          </a:stretch>
        </p:blipFill>
        <p:spPr>
          <a:effectLst>
            <a:glow rad="317500">
              <a:srgbClr val="FF0000">
                <a:alpha val="75000"/>
              </a:srgbClr>
            </a:glow>
          </a:effectLst>
        </p:spPr>
      </p:pic>
      <p:sp>
        <p:nvSpPr>
          <p:cNvPr id="6" name="Sun 5"/>
          <p:cNvSpPr/>
          <p:nvPr/>
        </p:nvSpPr>
        <p:spPr>
          <a:xfrm>
            <a:off x="457200" y="23622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Accessible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1905000" cy="3873500"/>
          </a:xfrm>
        </p:spPr>
        <p:txBody>
          <a:bodyPr/>
          <a:lstStyle/>
          <a:p>
            <a:r>
              <a:rPr lang="en-US" dirty="0" smtClean="0"/>
              <a:t>Easy of access or approach</a:t>
            </a:r>
          </a:p>
          <a:p>
            <a:r>
              <a:rPr lang="en-US" dirty="0" smtClean="0"/>
              <a:t>of egress shall comply with this section</a:t>
            </a:r>
            <a:endParaRPr lang="en-US" dirty="0"/>
          </a:p>
        </p:txBody>
      </p:sp>
      <p:pic>
        <p:nvPicPr>
          <p:cNvPr id="5" name="Content Placeholder 4" descr="carniva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4065" b="-24065"/>
          <a:stretch>
            <a:fillRect/>
          </a:stretch>
        </p:blipFill>
        <p:spPr>
          <a:effectLst>
            <a:glow rad="254000">
              <a:schemeClr val="accent1">
                <a:lumMod val="75000"/>
                <a:alpha val="75000"/>
              </a:schemeClr>
            </a:glow>
          </a:effectLst>
        </p:spPr>
      </p:pic>
      <p:sp>
        <p:nvSpPr>
          <p:cNvPr id="6" name="Sun 5"/>
          <p:cNvSpPr/>
          <p:nvPr/>
        </p:nvSpPr>
        <p:spPr>
          <a:xfrm>
            <a:off x="457200" y="914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Antidote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remedy or other agent used to neutralize or counteract</a:t>
            </a:r>
            <a:endParaRPr lang="en-US" dirty="0"/>
          </a:p>
        </p:txBody>
      </p:sp>
      <p:pic>
        <p:nvPicPr>
          <p:cNvPr id="5" name="Content Placeholder 4" descr="hand_sanitizer_dispenser_re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758" r="-758"/>
          <a:stretch>
            <a:fillRect/>
          </a:stretch>
        </p:blipFill>
        <p:spPr>
          <a:xfrm>
            <a:off x="4754880" y="1774825"/>
            <a:ext cx="1722120" cy="3873500"/>
          </a:xfrm>
        </p:spPr>
      </p:pic>
      <p:pic>
        <p:nvPicPr>
          <p:cNvPr id="6" name="Picture 5" descr="Purell-Hand-Sanitizer-300x3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838325"/>
            <a:ext cx="1905000" cy="3810000"/>
          </a:xfrm>
          <a:prstGeom prst="rect">
            <a:avLst/>
          </a:prstGeom>
        </p:spPr>
      </p:pic>
      <p:sp>
        <p:nvSpPr>
          <p:cNvPr id="7" name="Sun 6"/>
          <p:cNvSpPr/>
          <p:nvPr/>
        </p:nvSpPr>
        <p:spPr>
          <a:xfrm>
            <a:off x="457200" y="5334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Aspire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desire with eagerness ; to seek to attain something high or great; to pant</a:t>
            </a:r>
            <a:endParaRPr lang="en-US" dirty="0"/>
          </a:p>
        </p:txBody>
      </p:sp>
      <p:pic>
        <p:nvPicPr>
          <p:cNvPr id="5" name="Content Placeholder 4" descr="Im_Really_Hungry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525" b="-15525"/>
          <a:stretch>
            <a:fillRect/>
          </a:stretch>
        </p:blipFill>
        <p:spPr>
          <a:xfrm>
            <a:off x="4754880" y="914400"/>
            <a:ext cx="2865120" cy="5943600"/>
          </a:xfrm>
        </p:spPr>
      </p:pic>
      <p:sp>
        <p:nvSpPr>
          <p:cNvPr id="6" name="Rectangle 5"/>
          <p:cNvSpPr/>
          <p:nvPr/>
        </p:nvSpPr>
        <p:spPr>
          <a:xfrm rot="5021912">
            <a:off x="5470987" y="2972661"/>
            <a:ext cx="49685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Hungry Much!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Autonomous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Self governing .. Able to choose  Self sufficient</a:t>
            </a:r>
            <a:endParaRPr lang="en-US" dirty="0"/>
          </a:p>
        </p:txBody>
      </p:sp>
      <p:pic>
        <p:nvPicPr>
          <p:cNvPr id="5" name="Content Placeholder 4" descr="young_girls_playing_with_dolls_csc0501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8425" r="-28425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Bolster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Encourage something through support.. Keep something raised.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 descr="ISP2120724_P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6328" r="-26328"/>
          <a:stretch>
            <a:fillRect/>
          </a:stretch>
        </p:blipFill>
        <p:spPr>
          <a:xfrm>
            <a:off x="0" y="2819400"/>
            <a:ext cx="2209800" cy="3492500"/>
          </a:xfrm>
        </p:spPr>
      </p:pic>
      <p:pic>
        <p:nvPicPr>
          <p:cNvPr id="6" name="Content Placeholder 4" descr="ISP2120724_P.jpg"/>
          <p:cNvPicPr>
            <a:picLocks noChangeAspect="1"/>
          </p:cNvPicPr>
          <p:nvPr/>
        </p:nvPicPr>
        <p:blipFill>
          <a:blip r:embed="rId2"/>
          <a:srcRect l="-26328" r="-26328"/>
          <a:stretch>
            <a:fillRect/>
          </a:stretch>
        </p:blipFill>
        <p:spPr>
          <a:xfrm>
            <a:off x="1524000" y="2819400"/>
            <a:ext cx="1905000" cy="34925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pic>
        <p:nvPicPr>
          <p:cNvPr id="7" name="Content Placeholder 4" descr="ISP2120724_P.jpg"/>
          <p:cNvPicPr>
            <a:picLocks noChangeAspect="1"/>
          </p:cNvPicPr>
          <p:nvPr/>
        </p:nvPicPr>
        <p:blipFill>
          <a:blip r:embed="rId2"/>
          <a:srcRect l="-26328" r="-26328"/>
          <a:stretch>
            <a:fillRect/>
          </a:stretch>
        </p:blipFill>
        <p:spPr>
          <a:xfrm>
            <a:off x="2895600" y="2819400"/>
            <a:ext cx="2133600" cy="3492500"/>
          </a:xfrm>
          <a:prstGeom prst="rect">
            <a:avLst/>
          </a:prstGeom>
        </p:spPr>
      </p:pic>
      <p:sp>
        <p:nvSpPr>
          <p:cNvPr id="8" name="Sun 7"/>
          <p:cNvSpPr/>
          <p:nvPr/>
        </p:nvSpPr>
        <p:spPr>
          <a:xfrm>
            <a:off x="4114800" y="2362200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Candor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Frankness or sincerity of expression</a:t>
            </a:r>
            <a:endParaRPr lang="en-US" dirty="0"/>
          </a:p>
        </p:txBody>
      </p:sp>
      <p:pic>
        <p:nvPicPr>
          <p:cNvPr id="5" name="Content Placeholder 4" descr="funny-cartoon-mona-lis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5050" r="-25050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Cynical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Distrustful of human nature .. Sarcastic</a:t>
            </a:r>
            <a:endParaRPr lang="en-US" dirty="0"/>
          </a:p>
        </p:txBody>
      </p:sp>
      <p:pic>
        <p:nvPicPr>
          <p:cNvPr id="5" name="Content Placeholder 4" descr="m1wgenfvsb28icrz69xh7ujkoldp3t0qya45_no-cheat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0878" r="-20878"/>
          <a:stretch>
            <a:fillRect/>
          </a:stretch>
        </p:blipFill>
        <p:spPr/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Fastidious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Difficult to please; delicate to a fault ; suited with difficulty; squeamish</a:t>
            </a:r>
          </a:p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754563" y="1774825"/>
          <a:ext cx="3932237" cy="177800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93223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Herculanum"/>
                        </a:rPr>
                        <a:t>Synonyms</a:t>
                      </a:r>
                      <a:endParaRPr lang="en-US" sz="3600" dirty="0">
                        <a:latin typeface="Herculan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0F0C"/>
                          </a:solidFill>
                          <a:latin typeface="Herculanum"/>
                        </a:rPr>
                        <a:t>Finicky</a:t>
                      </a:r>
                      <a:endParaRPr lang="en-US" sz="2000" dirty="0">
                        <a:solidFill>
                          <a:srgbClr val="FF0F0C"/>
                        </a:solidFill>
                        <a:latin typeface="Herculan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Herculanum"/>
                        </a:rPr>
                        <a:t>Hard to please</a:t>
                      </a:r>
                      <a:endParaRPr lang="en-US" dirty="0">
                        <a:latin typeface="Herculanum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FF0F0C"/>
                          </a:solidFill>
                          <a:latin typeface="Herculanum"/>
                        </a:rPr>
                        <a:t>Difficult</a:t>
                      </a:r>
                      <a:endParaRPr lang="en-US" sz="1800" dirty="0">
                        <a:solidFill>
                          <a:srgbClr val="FF0F0C"/>
                        </a:solidFill>
                        <a:latin typeface="Herculanum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Sun 5"/>
          <p:cNvSpPr/>
          <p:nvPr/>
        </p:nvSpPr>
        <p:spPr>
          <a:xfrm>
            <a:off x="7391400" y="1317625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rab-slave-mas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124199"/>
            <a:ext cx="2590800" cy="3222625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Stealth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2819400" cy="3873500"/>
          </a:xfrm>
        </p:spPr>
        <p:txBody>
          <a:bodyPr/>
          <a:lstStyle/>
          <a:p>
            <a:r>
              <a:rPr lang="en-US" dirty="0" smtClean="0"/>
              <a:t>Avoid being seen or heard.</a:t>
            </a:r>
            <a:endParaRPr lang="en-US" dirty="0"/>
          </a:p>
        </p:txBody>
      </p:sp>
      <p:pic>
        <p:nvPicPr>
          <p:cNvPr id="5" name="Content Placeholder 4" descr="roach&amp;l&amp;h001.jpg"/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-12360" r="-12360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3276600" y="1774825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257800" y="1417638"/>
            <a:ext cx="3417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thought the coast was clear 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Gratify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please .. Full desire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57200" y="2895600"/>
          <a:ext cx="2209800" cy="180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synonyms</a:t>
                      </a:r>
                      <a:endParaRPr lang="en-US" dirty="0"/>
                    </a:p>
                  </a:txBody>
                  <a:tcPr/>
                </a:tc>
              </a:tr>
              <a:tr h="69596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satisfy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fill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oblige</a:t>
                      </a:r>
                      <a:endParaRPr lang="en-US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 descr="Feng_Shui_Colors_For_Masseuse_Mass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0" y="1524000"/>
            <a:ext cx="3810000" cy="3810000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Surreptitious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4825"/>
            <a:ext cx="2667000" cy="3873500"/>
          </a:xfrm>
        </p:spPr>
        <p:txBody>
          <a:bodyPr/>
          <a:lstStyle/>
          <a:p>
            <a:r>
              <a:rPr lang="en-US" dirty="0" smtClean="0"/>
              <a:t>Kept a secret / kept private</a:t>
            </a:r>
            <a:endParaRPr lang="en-US" dirty="0"/>
          </a:p>
        </p:txBody>
      </p:sp>
      <p:pic>
        <p:nvPicPr>
          <p:cNvPr id="7" name="Content Placeholder 6" descr="hidden-door-6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2617" b="-22617"/>
          <a:stretch>
            <a:fillRect/>
          </a:stretch>
        </p:blipFill>
        <p:spPr/>
      </p:pic>
      <p:sp>
        <p:nvSpPr>
          <p:cNvPr id="5" name="Sun 4"/>
          <p:cNvSpPr/>
          <p:nvPr/>
        </p:nvSpPr>
        <p:spPr>
          <a:xfrm>
            <a:off x="3124200" y="1417638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54880" y="1417638"/>
            <a:ext cx="407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would love to have a secret room !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Unobtrusive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to attract attention</a:t>
            </a:r>
            <a:endParaRPr lang="en-US" dirty="0"/>
          </a:p>
        </p:txBody>
      </p:sp>
      <p:pic>
        <p:nvPicPr>
          <p:cNvPr id="5" name="Content Placeholder 4" descr="CA0929_tinted_09-29-07_SF7AI3H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62393" r="-62393"/>
          <a:stretch>
            <a:fillRect/>
          </a:stretch>
        </p:blipFill>
        <p:spPr/>
      </p:pic>
      <p:sp>
        <p:nvSpPr>
          <p:cNvPr id="6" name="Sun 5"/>
          <p:cNvSpPr/>
          <p:nvPr/>
        </p:nvSpPr>
        <p:spPr>
          <a:xfrm>
            <a:off x="3474720" y="1417638"/>
            <a:ext cx="914400" cy="914400"/>
          </a:xfrm>
          <a:prstGeom prst="su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54880" y="1417638"/>
            <a:ext cx="4753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Sheesh</a:t>
            </a:r>
            <a:r>
              <a:rPr lang="en-US" dirty="0" smtClean="0"/>
              <a:t> lady ! How dark do you want them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te">
  <a:themeElements>
    <a:clrScheme name="Forte">
      <a:dk1>
        <a:srgbClr val="FFFFFF"/>
      </a:dk1>
      <a:lt1>
        <a:srgbClr val="000000"/>
      </a:lt1>
      <a:dk2>
        <a:srgbClr val="292828"/>
      </a:dk2>
      <a:lt2>
        <a:srgbClr val="DEDEDE"/>
      </a:lt2>
      <a:accent1>
        <a:srgbClr val="C70F0C"/>
      </a:accent1>
      <a:accent2>
        <a:srgbClr val="DD6B0D"/>
      </a:accent2>
      <a:accent3>
        <a:srgbClr val="FAA700"/>
      </a:accent3>
      <a:accent4>
        <a:srgbClr val="93E50D"/>
      </a:accent4>
      <a:accent5>
        <a:srgbClr val="17C7BA"/>
      </a:accent5>
      <a:accent6>
        <a:srgbClr val="0A96E4"/>
      </a:accent6>
      <a:hlink>
        <a:srgbClr val="8F3BED"/>
      </a:hlink>
      <a:folHlink>
        <a:srgbClr val="C29EEB"/>
      </a:folHlink>
    </a:clrScheme>
    <a:fontScheme name="Forte">
      <a:majorFont>
        <a:latin typeface="Constantia"/>
        <a:ea typeface=""/>
        <a:cs typeface=""/>
        <a:font script="Jpan" typeface="ＭＳ 明朝"/>
      </a:majorFont>
      <a:minorFont>
        <a:latin typeface="Constantia"/>
        <a:ea typeface=""/>
        <a:cs typeface=""/>
        <a:font script="Jpan" typeface="ＭＳ 明朝"/>
      </a:minorFont>
    </a:fontScheme>
    <a:fmtScheme name="Fort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50000"/>
                <a:lumMod val="70000"/>
              </a:schemeClr>
            </a:gs>
            <a:gs pos="35000">
              <a:schemeClr val="phClr">
                <a:tint val="100000"/>
                <a:shade val="90000"/>
                <a:satMod val="150000"/>
                <a:lumMod val="80000"/>
              </a:schemeClr>
            </a:gs>
            <a:gs pos="100000">
              <a:schemeClr val="phClr">
                <a:tint val="100000"/>
                <a:satMod val="150000"/>
                <a:lumMod val="11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  <a:lumMod val="80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14300" sx="105000" sy="105000" algn="ctr" rotWithShape="0">
              <a:srgbClr val="5F5F5F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woPt" dir="tr">
              <a:rot lat="0" lon="0" rev="5400000"/>
            </a:lightRig>
          </a:scene3d>
          <a:sp3d>
            <a:bevelT w="12700" h="25400"/>
          </a:sp3d>
        </a:effectStyle>
        <a:effectStyle>
          <a:effectLst>
            <a:outerShdw blurRad="114300" dist="25400" sx="103000" sy="103000" algn="ctr" rotWithShape="0">
              <a:srgbClr val="4B4B4B">
                <a:alpha val="50000"/>
              </a:srgbClr>
            </a:outerShdw>
            <a:reflection blurRad="38100" stA="80000" endPos="50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>
            <a:bevelT w="127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Forte.thmx</Template>
  <TotalTime>718</TotalTime>
  <Words>830</Words>
  <Application>Microsoft Macintosh PowerPoint</Application>
  <PresentationFormat>On-screen Show (4:3)</PresentationFormat>
  <Paragraphs>231</Paragraphs>
  <Slides>70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Forte</vt:lpstr>
      <vt:lpstr>Vocabulary  #26</vt:lpstr>
      <vt:lpstr>Clandestine</vt:lpstr>
      <vt:lpstr>Covert</vt:lpstr>
      <vt:lpstr>Furtive</vt:lpstr>
      <vt:lpstr>Inconspicuous </vt:lpstr>
      <vt:lpstr>Sly </vt:lpstr>
      <vt:lpstr>Stealth</vt:lpstr>
      <vt:lpstr>Surreptitious </vt:lpstr>
      <vt:lpstr>Unobtrusive</vt:lpstr>
      <vt:lpstr>Advocate</vt:lpstr>
      <vt:lpstr>Artisan</vt:lpstr>
      <vt:lpstr>Ascetic </vt:lpstr>
      <vt:lpstr>Charlatan </vt:lpstr>
      <vt:lpstr>Hedonist</vt:lpstr>
      <vt:lpstr>Orator</vt:lpstr>
      <vt:lpstr>Adversary</vt:lpstr>
      <vt:lpstr>Raconteur</vt:lpstr>
      <vt:lpstr>Virtuoso </vt:lpstr>
      <vt:lpstr>Extraneous</vt:lpstr>
      <vt:lpstr>Frivolous</vt:lpstr>
      <vt:lpstr>Incidental</vt:lpstr>
      <vt:lpstr>Inconsequential</vt:lpstr>
      <vt:lpstr>Irrelevant</vt:lpstr>
      <vt:lpstr>Negligible </vt:lpstr>
      <vt:lpstr>Peripheral</vt:lpstr>
      <vt:lpstr>Petty </vt:lpstr>
      <vt:lpstr>Superficial</vt:lpstr>
      <vt:lpstr>Trifling</vt:lpstr>
      <vt:lpstr>Trivial</vt:lpstr>
      <vt:lpstr>Acute</vt:lpstr>
      <vt:lpstr>Astute</vt:lpstr>
      <vt:lpstr>Discerning</vt:lpstr>
      <vt:lpstr>Erudite</vt:lpstr>
      <vt:lpstr>Incisive</vt:lpstr>
      <vt:lpstr>Ingenious</vt:lpstr>
      <vt:lpstr>Judicious</vt:lpstr>
      <vt:lpstr>Perspicacious </vt:lpstr>
      <vt:lpstr>Prudent</vt:lpstr>
      <vt:lpstr>Savvy</vt:lpstr>
      <vt:lpstr>Acrid</vt:lpstr>
      <vt:lpstr>Arid</vt:lpstr>
      <vt:lpstr>Aesthetic </vt:lpstr>
      <vt:lpstr>Atheistic</vt:lpstr>
      <vt:lpstr>Ambiguous </vt:lpstr>
      <vt:lpstr>Ambivalent</vt:lpstr>
      <vt:lpstr>Coalesce</vt:lpstr>
      <vt:lpstr>Convalesce </vt:lpstr>
      <vt:lpstr>Delusion</vt:lpstr>
      <vt:lpstr>Allusion</vt:lpstr>
      <vt:lpstr>Illusion</vt:lpstr>
      <vt:lpstr>Imprudent</vt:lpstr>
      <vt:lpstr>Impudent</vt:lpstr>
      <vt:lpstr>Indigenous</vt:lpstr>
      <vt:lpstr>Indigent</vt:lpstr>
      <vt:lpstr>Indignant</vt:lpstr>
      <vt:lpstr>Intimate</vt:lpstr>
      <vt:lpstr>     Obscure     </vt:lpstr>
      <vt:lpstr>Obtuse</vt:lpstr>
      <vt:lpstr>Ponderable</vt:lpstr>
      <vt:lpstr>Ponderous </vt:lpstr>
      <vt:lpstr>Abridge</vt:lpstr>
      <vt:lpstr>Accessible</vt:lpstr>
      <vt:lpstr>Antidote</vt:lpstr>
      <vt:lpstr>Aspire</vt:lpstr>
      <vt:lpstr>Autonomous</vt:lpstr>
      <vt:lpstr>Bolster</vt:lpstr>
      <vt:lpstr>Candor</vt:lpstr>
      <vt:lpstr>Cynical</vt:lpstr>
      <vt:lpstr>Fastidious </vt:lpstr>
      <vt:lpstr>Gratify </vt:lpstr>
    </vt:vector>
  </TitlesOfParts>
  <Company>Granville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Vocabulary  slide show</dc:title>
  <dc:creator>Ebony Shanise Brodie</dc:creator>
  <cp:lastModifiedBy>Stephanie Suber</cp:lastModifiedBy>
  <cp:revision>4</cp:revision>
  <dcterms:created xsi:type="dcterms:W3CDTF">2011-03-22T18:31:53Z</dcterms:created>
  <dcterms:modified xsi:type="dcterms:W3CDTF">2011-03-22T18:32:25Z</dcterms:modified>
</cp:coreProperties>
</file>